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23"/>
  </p:notesMasterIdLst>
  <p:sldIdLst>
    <p:sldId id="256" r:id="rId2"/>
    <p:sldId id="303" r:id="rId3"/>
    <p:sldId id="306" r:id="rId4"/>
    <p:sldId id="307" r:id="rId5"/>
    <p:sldId id="308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05" r:id="rId22"/>
  </p:sldIdLst>
  <p:sldSz cx="9144000" cy="6858000" type="screen4x3"/>
  <p:notesSz cx="7315200" cy="96012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39" autoAdjust="0"/>
    <p:restoredTop sz="81836" autoAdjust="0"/>
  </p:normalViewPr>
  <p:slideViewPr>
    <p:cSldViewPr snapToGrid="0" snapToObjects="1">
      <p:cViewPr varScale="1">
        <p:scale>
          <a:sx n="68" d="100"/>
          <a:sy n="68" d="100"/>
        </p:scale>
        <p:origin x="246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CD208448-EA90-48C3-9EBA-9752339ACEF4}" type="datetimeFigureOut">
              <a:rPr lang="en-US"/>
              <a:pPr>
                <a:defRPr/>
              </a:pPr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ABC2C3F8-920C-4239-9891-79F2271E80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3F77F84-EBF5-4DC2-873D-49BD8B121CCF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12E80AE-A2D3-45AA-9282-165AD6710FE8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US">
              <a:cs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you have to change</a:t>
            </a:r>
            <a:r>
              <a:rPr lang="en-US" baseline="0" dirty="0"/>
              <a:t> memory protections using </a:t>
            </a:r>
            <a:r>
              <a:rPr lang="en-US" baseline="0" dirty="0" err="1"/>
              <a:t>mprotect</a:t>
            </a:r>
            <a:r>
              <a:rPr lang="en-US" baseline="0" dirty="0"/>
              <a:t>, otherwise the code will fail to execute with a </a:t>
            </a:r>
            <a:r>
              <a:rPr lang="en-US" baseline="0" dirty="0" err="1"/>
              <a:t>seg</a:t>
            </a:r>
            <a:r>
              <a:rPr lang="en-US" baseline="0" dirty="0"/>
              <a:t> fault.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BE4BD-3144-4B46-ADA3-7DB3A514E1D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22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starts with a JMP to loc_16, where it then calls sub_2.  In sub_2 it immediately pushes what is on top of the stack into the EAX register - since the return address is on top, the</a:t>
            </a:r>
            <a:r>
              <a:rPr lang="en-US" baseline="0" dirty="0"/>
              <a:t> code known has a position in the EAX register.  This is known as PIC - or position independent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BE4BD-3144-4B46-ADA3-7DB3A514E1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594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from </a:t>
            </a:r>
            <a:r>
              <a:rPr lang="en-US" dirty="0" err="1"/>
              <a:t>resolve_api.asm</a:t>
            </a:r>
            <a:r>
              <a:rPr lang="en-US" dirty="0"/>
              <a:t>.</a:t>
            </a:r>
            <a:r>
              <a:rPr lang="en-US" baseline="0" dirty="0"/>
              <a:t> I found this in a malware dropper.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BE4BD-3144-4B46-ADA3-7DB3A514E1D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53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two functions alone are</a:t>
            </a:r>
            <a:r>
              <a:rPr lang="en-US" baseline="0" dirty="0"/>
              <a:t> subject of another module and worth discussing.  However, at this point it is enough to explain what has to happen and focus on the rest of the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BE4BD-3144-4B46-ADA3-7DB3A514E1D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15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9"/>
          <p:cNvGrpSpPr>
            <a:grpSpLocks/>
          </p:cNvGrpSpPr>
          <p:nvPr/>
        </p:nvGrpSpPr>
        <p:grpSpPr bwMode="auto">
          <a:xfrm>
            <a:off x="2249488" y="3402013"/>
            <a:ext cx="5372100" cy="2058987"/>
            <a:chOff x="914400" y="3657600"/>
            <a:chExt cx="7162800" cy="2059641"/>
          </a:xfrm>
        </p:grpSpPr>
        <p:sp>
          <p:nvSpPr>
            <p:cNvPr id="5" name="Rectangle 10"/>
            <p:cNvSpPr/>
            <p:nvPr/>
          </p:nvSpPr>
          <p:spPr>
            <a:xfrm>
              <a:off x="914400" y="3657600"/>
              <a:ext cx="7162800" cy="1295811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6" name="Rectangle 11"/>
            <p:cNvSpPr/>
            <p:nvPr/>
          </p:nvSpPr>
          <p:spPr>
            <a:xfrm>
              <a:off x="914400" y="5069335"/>
              <a:ext cx="7162800" cy="647906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7" name="Rectangle 12"/>
            <p:cNvSpPr/>
            <p:nvPr/>
          </p:nvSpPr>
          <p:spPr>
            <a:xfrm>
              <a:off x="914400" y="3657600"/>
              <a:ext cx="228600" cy="1295811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8" name="Rectangle 13"/>
            <p:cNvSpPr/>
            <p:nvPr/>
          </p:nvSpPr>
          <p:spPr>
            <a:xfrm>
              <a:off x="914400" y="5069335"/>
              <a:ext cx="228600" cy="647906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629775" y="3616586"/>
            <a:ext cx="4611655" cy="803564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000" b="1" kern="1200" baseline="0" dirty="0" smtClean="0">
                <a:solidFill>
                  <a:srgbClr val="2955A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29775" y="4998325"/>
            <a:ext cx="4220429" cy="27889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  <a:lvl3pPr marL="685800" indent="0">
              <a:buNone/>
              <a:defRPr/>
            </a:lvl3pPr>
            <a:lvl5pPr marL="1371600" indent="0" algn="l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22859C-89A0-4C1D-B3B9-DD0F9998A6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C01FE8-1818-4A56-B30A-CCD984F456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4CB3A4-4A00-44DB-9BF1-EB2CA51DEF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754BC4-0553-463F-B622-46053397F1D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CD291-EBF4-47B8-BDB1-CD835FFC1B3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0CF714-F625-4053-9B06-9C6DF9A769B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9DFBFE-FF7D-4FA1-B21A-29DE576991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92288" y="187325"/>
            <a:ext cx="5551487" cy="667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reativecommons.org/licenses/by/4.0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20050" y="6329363"/>
            <a:ext cx="495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B267019-40B7-405C-98B7-75F3216AFF7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27" name="Title Placeholder 6"/>
          <p:cNvSpPr>
            <a:spLocks noGrp="1"/>
          </p:cNvSpPr>
          <p:nvPr>
            <p:ph type="title"/>
          </p:nvPr>
        </p:nvSpPr>
        <p:spPr bwMode="auto">
          <a:xfrm>
            <a:off x="628650" y="457200"/>
            <a:ext cx="5686425" cy="1101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48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</a:t>
            </a:r>
          </a:p>
          <a:p>
            <a:pPr lvl="0"/>
            <a:r>
              <a:rPr lang="en-US"/>
              <a:t>aster text styles</a:t>
            </a:r>
          </a:p>
          <a:p>
            <a:pPr lvl="1"/>
            <a:r>
              <a:rPr lang="en-US"/>
              <a:t>Second levelThird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0" y="90488"/>
            <a:ext cx="138113" cy="2762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lIns="68580" tIns="34290" rIns="68580" bIns="34290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>
              <a:latin typeface="+mn-lt"/>
              <a:cs typeface="+mn-cs"/>
            </a:endParaRPr>
          </a:p>
        </p:txBody>
      </p:sp>
      <p:pic>
        <p:nvPicPr>
          <p:cNvPr id="1030" name="Picture 2" descr="reative Commons License"/>
          <p:cNvPicPr>
            <a:picLocks noChangeAspect="1" noChangeArrowheads="1"/>
          </p:cNvPicPr>
          <p:nvPr userDrawn="1"/>
        </p:nvPicPr>
        <p:blipFill>
          <a:blip r:embed="rId11"/>
          <a:srcRect/>
          <a:stretch>
            <a:fillRect/>
          </a:stretch>
        </p:blipFill>
        <p:spPr bwMode="auto">
          <a:xfrm>
            <a:off x="138113" y="6402388"/>
            <a:ext cx="838200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976313" y="6415088"/>
            <a:ext cx="5700712" cy="24606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anchor="ctr">
            <a:spAutoFit/>
          </a:bodyPr>
          <a:lstStyle/>
          <a:p>
            <a:pPr defTabSz="914400" eaLnBrk="0" hangingPunct="0">
              <a:defRPr/>
            </a:pPr>
            <a:r>
              <a:rPr lang="x-none" altLang="x-none" sz="1000" dirty="0">
                <a:cs typeface="+mn-cs"/>
              </a:rPr>
              <a:t>  This document is licensed with a </a:t>
            </a:r>
            <a:r>
              <a:rPr lang="x-none" altLang="x-none" sz="1000" dirty="0">
                <a:cs typeface="+mn-cs"/>
                <a:hlinkClick r:id="rId12"/>
              </a:rPr>
              <a:t>Creative Commons Attribution 4.0 International License</a:t>
            </a:r>
            <a:r>
              <a:rPr lang="x-none" altLang="x-none" sz="1000" dirty="0">
                <a:cs typeface="+mn-cs"/>
              </a:rPr>
              <a:t> ©2017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7" r:id="rId9"/>
  </p:sldLayoutIdLst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0488" y="3616325"/>
            <a:ext cx="4611687" cy="803275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br>
              <a:rPr sz="3300" dirty="0"/>
            </a:br>
            <a:br>
              <a:rPr sz="3300" dirty="0"/>
            </a:br>
            <a:r>
              <a:rPr lang="en-US" sz="3300" dirty="0"/>
              <a:t>Shellcode</a:t>
            </a:r>
            <a:endParaRPr dirty="0"/>
          </a:p>
        </p:txBody>
      </p:sp>
      <p:sp>
        <p:nvSpPr>
          <p:cNvPr id="12290" name="Subtitle 2"/>
          <p:cNvSpPr>
            <a:spLocks noGrp="1"/>
          </p:cNvSpPr>
          <p:nvPr>
            <p:ph type="body" sz="quarter" idx="13"/>
          </p:nvPr>
        </p:nvSpPr>
        <p:spPr>
          <a:xfrm>
            <a:off x="2630488" y="4999038"/>
            <a:ext cx="4219575" cy="277812"/>
          </a:xfrm>
        </p:spPr>
        <p:txBody>
          <a:bodyPr/>
          <a:lstStyle/>
          <a:p>
            <a:pPr eaLnBrk="1" hangingPunct="1"/>
            <a:r>
              <a:rPr lang="en-US" sz="2000" b="1">
                <a:solidFill>
                  <a:srgbClr val="2F5597"/>
                </a:solidFill>
              </a:rPr>
              <a:t>Lesson 17</a:t>
            </a:r>
            <a:endParaRPr lang="en-US" sz="2000" b="1" dirty="0">
              <a:solidFill>
                <a:srgbClr val="2F5597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Shellcode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use C program as a test-harness</a:t>
            </a:r>
          </a:p>
          <a:p>
            <a:pPr lvl="1"/>
            <a:r>
              <a:rPr lang="en-US" dirty="0"/>
              <a:t>Paste char array into C program</a:t>
            </a:r>
          </a:p>
          <a:p>
            <a:pPr lvl="1"/>
            <a:r>
              <a:rPr lang="en-US" dirty="0"/>
              <a:t>Compile with GCC - use 32 bit if 32 bit shellcode</a:t>
            </a:r>
          </a:p>
          <a:p>
            <a:pPr lvl="2"/>
            <a:r>
              <a:rPr lang="en-US" dirty="0"/>
              <a:t>&gt; </a:t>
            </a:r>
            <a:r>
              <a:rPr lang="en-US" dirty="0" err="1"/>
              <a:t>gcc</a:t>
            </a:r>
            <a:r>
              <a:rPr lang="en-US" dirty="0"/>
              <a:t> -m32 </a:t>
            </a:r>
            <a:r>
              <a:rPr lang="en-US" dirty="0" err="1"/>
              <a:t>sc_tester.c</a:t>
            </a:r>
            <a:endParaRPr lang="en-US" dirty="0"/>
          </a:p>
        </p:txBody>
      </p:sp>
      <p:pic>
        <p:nvPicPr>
          <p:cNvPr id="4" name="Picture 3" title="Example C program to execute shellco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833" y="3269265"/>
            <a:ext cx="7411680" cy="290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657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 Shellcode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this demo was for an </a:t>
            </a:r>
            <a:r>
              <a:rPr lang="en-US" i="1" dirty="0"/>
              <a:t>exit </a:t>
            </a:r>
            <a:r>
              <a:rPr lang="en-US" dirty="0"/>
              <a:t>call, can be hard to see if it worked</a:t>
            </a:r>
          </a:p>
          <a:p>
            <a:pPr lvl="1"/>
            <a:r>
              <a:rPr lang="en-US" dirty="0"/>
              <a:t>If the program generated a </a:t>
            </a:r>
            <a:r>
              <a:rPr lang="en-US" i="1" dirty="0"/>
              <a:t>segmentation fault </a:t>
            </a:r>
            <a:r>
              <a:rPr lang="en-US" dirty="0"/>
              <a:t>there was a problem</a:t>
            </a:r>
          </a:p>
          <a:p>
            <a:pPr lvl="1"/>
            <a:endParaRPr lang="en-US" dirty="0"/>
          </a:p>
          <a:p>
            <a:r>
              <a:rPr lang="en-US" dirty="0"/>
              <a:t>Can use </a:t>
            </a:r>
            <a:r>
              <a:rPr lang="en-US" i="1" dirty="0" err="1"/>
              <a:t>strace</a:t>
            </a:r>
            <a:r>
              <a:rPr lang="en-US" i="1" dirty="0"/>
              <a:t> </a:t>
            </a:r>
            <a:r>
              <a:rPr lang="en-US" dirty="0"/>
              <a:t>to trace all system calls</a:t>
            </a:r>
          </a:p>
          <a:p>
            <a:pPr lvl="1"/>
            <a:r>
              <a:rPr lang="en-US" dirty="0"/>
              <a:t>&gt; </a:t>
            </a:r>
            <a:r>
              <a:rPr lang="en-US" dirty="0" err="1"/>
              <a:t>strace</a:t>
            </a:r>
            <a:r>
              <a:rPr lang="en-US" dirty="0"/>
              <a:t> ./</a:t>
            </a:r>
            <a:r>
              <a:rPr lang="en-US" dirty="0" err="1"/>
              <a:t>shellcode.out</a:t>
            </a:r>
            <a:endParaRPr lang="en-US" dirty="0"/>
          </a:p>
        </p:txBody>
      </p:sp>
      <p:pic>
        <p:nvPicPr>
          <p:cNvPr id="4" name="Picture 3" title="Strace to trace system call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045" y="3946474"/>
            <a:ext cx="5925911" cy="191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555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may need to adjust your shellcode based on type of vulnerability</a:t>
            </a:r>
          </a:p>
          <a:p>
            <a:endParaRPr lang="en-US" dirty="0"/>
          </a:p>
          <a:p>
            <a:r>
              <a:rPr lang="en-US" dirty="0"/>
              <a:t>For example, if vulnerability is in string copy you will have to avoid null-bytes</a:t>
            </a:r>
          </a:p>
          <a:p>
            <a:pPr lvl="1"/>
            <a:r>
              <a:rPr lang="en-US" dirty="0"/>
              <a:t>If not, null-byte may stop the copy of your shellcode</a:t>
            </a:r>
          </a:p>
        </p:txBody>
      </p:sp>
      <p:pic>
        <p:nvPicPr>
          <p:cNvPr id="5" name="Picture 4" title="Example of assembly instructions with null-bytes in opcod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94" y="4214134"/>
            <a:ext cx="4435929" cy="693488"/>
          </a:xfrm>
          <a:prstGeom prst="rect">
            <a:avLst/>
          </a:prstGeom>
        </p:spPr>
      </p:pic>
      <p:pic>
        <p:nvPicPr>
          <p:cNvPr id="6" name="Picture 5" title="removing null-bytes for shellco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276" y="5143228"/>
            <a:ext cx="4733531" cy="69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253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may not know where you are at in memory</a:t>
            </a:r>
            <a:r>
              <a:rPr lang="is-IS" dirty="0"/>
              <a:t>…</a:t>
            </a:r>
          </a:p>
          <a:p>
            <a:pPr lvl="1"/>
            <a:r>
              <a:rPr lang="is-IS" dirty="0"/>
              <a:t>Several techniques exist to account for this</a:t>
            </a:r>
          </a:p>
          <a:p>
            <a:pPr lvl="1"/>
            <a:endParaRPr lang="is-IS" dirty="0"/>
          </a:p>
          <a:p>
            <a:r>
              <a:rPr lang="is-IS" dirty="0"/>
              <a:t>What does the following code do?</a:t>
            </a:r>
            <a:endParaRPr lang="en-US" dirty="0"/>
          </a:p>
        </p:txBody>
      </p:sp>
      <p:pic>
        <p:nvPicPr>
          <p:cNvPr id="4" name="Picture 3" title="Position Independent Code Exampl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8030"/>
            <a:ext cx="9144000" cy="4201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597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Shellcode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obstacle - no direct way of making system calls in Windows</a:t>
            </a:r>
          </a:p>
          <a:p>
            <a:endParaRPr lang="en-US" dirty="0"/>
          </a:p>
          <a:p>
            <a:r>
              <a:rPr lang="en-US" dirty="0"/>
              <a:t>Shellcode has to perform the following actions: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Find or resolve all functions it needs and build a call table (import table)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Load additional libraries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Connect out and download additional code for execution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Exit cleanly (this can include terminating the process)</a:t>
            </a:r>
          </a:p>
        </p:txBody>
      </p:sp>
    </p:spTree>
    <p:extLst>
      <p:ext uri="{BB962C8B-B14F-4D97-AF65-F5344CB8AC3E}">
        <p14:creationId xmlns:p14="http://schemas.microsoft.com/office/powerpoint/2010/main" val="1806056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Shellcode will need to locate libraries (DLLs) and functions within</a:t>
            </a:r>
          </a:p>
          <a:p>
            <a:pPr lvl="1"/>
            <a:r>
              <a:rPr lang="en-US" dirty="0"/>
              <a:t>An understanding of the Windows API is important</a:t>
            </a:r>
          </a:p>
          <a:p>
            <a:pPr lvl="1"/>
            <a:endParaRPr lang="en-US" dirty="0"/>
          </a:p>
          <a:p>
            <a:r>
              <a:rPr lang="en-US" dirty="0"/>
              <a:t>NTDLL and KERNEL32 are loaded into each process</a:t>
            </a:r>
          </a:p>
          <a:p>
            <a:pPr lvl="1"/>
            <a:r>
              <a:rPr lang="en-US" dirty="0"/>
              <a:t>Can call functions such as </a:t>
            </a:r>
            <a:r>
              <a:rPr lang="en-US" i="1" dirty="0" err="1"/>
              <a:t>LoadLibrary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 err="1"/>
              <a:t>GetProcAddress</a:t>
            </a:r>
            <a:endParaRPr lang="en-US" i="1" dirty="0"/>
          </a:p>
          <a:p>
            <a:pPr lvl="1"/>
            <a:endParaRPr lang="en-US" i="1" dirty="0"/>
          </a:p>
          <a:p>
            <a:r>
              <a:rPr lang="en-US" dirty="0"/>
              <a:t>Likely need to locate at least one DLL’s base address</a:t>
            </a:r>
          </a:p>
          <a:p>
            <a:pPr lvl="1"/>
            <a:r>
              <a:rPr lang="en-US" dirty="0"/>
              <a:t>Can you use the TIB/TEB and PEB to walk loaded libraries</a:t>
            </a:r>
          </a:p>
          <a:p>
            <a:pPr lvl="1"/>
            <a:endParaRPr lang="en-US" dirty="0"/>
          </a:p>
          <a:p>
            <a:r>
              <a:rPr lang="en-US" dirty="0"/>
              <a:t>Then parse the export table</a:t>
            </a:r>
          </a:p>
          <a:p>
            <a:pPr lvl="1"/>
            <a:r>
              <a:rPr lang="en-US" dirty="0"/>
              <a:t>Utilize the PE file format to find this information</a:t>
            </a:r>
          </a:p>
        </p:txBody>
      </p:sp>
    </p:spTree>
    <p:extLst>
      <p:ext uri="{BB962C8B-B14F-4D97-AF65-F5344CB8AC3E}">
        <p14:creationId xmlns:p14="http://schemas.microsoft.com/office/powerpoint/2010/main" val="1861249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Shellcode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creating Linux shellcode - except the system calls</a:t>
            </a:r>
          </a:p>
          <a:p>
            <a:pPr lvl="1"/>
            <a:r>
              <a:rPr lang="en-US" dirty="0"/>
              <a:t>Can use NASM to assemble</a:t>
            </a:r>
          </a:p>
          <a:p>
            <a:pPr lvl="1"/>
            <a:endParaRPr lang="en-US" dirty="0"/>
          </a:p>
          <a:p>
            <a:r>
              <a:rPr lang="en-US" dirty="0"/>
              <a:t>Then </a:t>
            </a:r>
            <a:r>
              <a:rPr lang="en-US" i="1" dirty="0" err="1"/>
              <a:t>pveReadBin.pl</a:t>
            </a:r>
            <a:r>
              <a:rPr lang="en-US" dirty="0"/>
              <a:t> to create hex array and </a:t>
            </a:r>
            <a:r>
              <a:rPr lang="en-US" i="1" dirty="0" err="1"/>
              <a:t>sc_tester.c</a:t>
            </a:r>
            <a:r>
              <a:rPr lang="en-US" i="1" dirty="0"/>
              <a:t> </a:t>
            </a:r>
            <a:r>
              <a:rPr lang="en-US" dirty="0"/>
              <a:t>to test</a:t>
            </a:r>
          </a:p>
          <a:p>
            <a:pPr lvl="1"/>
            <a:r>
              <a:rPr lang="en-US" dirty="0"/>
              <a:t>Or use in exploit code</a:t>
            </a:r>
          </a:p>
        </p:txBody>
      </p:sp>
    </p:spTree>
    <p:extLst>
      <p:ext uri="{BB962C8B-B14F-4D97-AF65-F5344CB8AC3E}">
        <p14:creationId xmlns:p14="http://schemas.microsoft.com/office/powerpoint/2010/main" val="34591895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Shellcode</a:t>
            </a:r>
          </a:p>
        </p:txBody>
      </p:sp>
      <p:pic>
        <p:nvPicPr>
          <p:cNvPr id="4" name="Picture 3" title="Position Indepent Code Example for shellco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499" y="2466295"/>
            <a:ext cx="5257323" cy="277517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66040" y="2723470"/>
            <a:ext cx="306160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dirty="0"/>
              <a:t>Code determines location in memory and creates space on the stack</a:t>
            </a:r>
          </a:p>
          <a:p>
            <a:pPr marL="214313" indent="-214313">
              <a:buFont typeface="Arial" charset="0"/>
              <a:buChar char="•"/>
            </a:pPr>
            <a:endParaRPr lang="en-US" dirty="0"/>
          </a:p>
          <a:p>
            <a:pPr marL="557213" lvl="1" indent="-214313">
              <a:buFont typeface="Arial" charset="0"/>
              <a:buChar char="•"/>
            </a:pPr>
            <a:r>
              <a:rPr lang="en-US" dirty="0"/>
              <a:t>If you don’t adjust ESP, use of the stack would corrupt the shellcode (where is ESP?)</a:t>
            </a:r>
          </a:p>
        </p:txBody>
      </p:sp>
    </p:spTree>
    <p:extLst>
      <p:ext uri="{BB962C8B-B14F-4D97-AF65-F5344CB8AC3E}">
        <p14:creationId xmlns:p14="http://schemas.microsoft.com/office/powerpoint/2010/main" val="390657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Shellcode</a:t>
            </a:r>
          </a:p>
        </p:txBody>
      </p:sp>
      <p:sp>
        <p:nvSpPr>
          <p:cNvPr id="3" name="Content Placeholder 2" title="Shellcode that resolves DLL base address and walks export table to find APIs"/>
          <p:cNvSpPr>
            <a:spLocks noGrp="1"/>
          </p:cNvSpPr>
          <p:nvPr>
            <p:ph idx="1"/>
          </p:nvPr>
        </p:nvSpPr>
        <p:spPr>
          <a:xfrm>
            <a:off x="628650" y="1825625"/>
            <a:ext cx="3181350" cy="4351338"/>
          </a:xfrm>
        </p:spPr>
        <p:txBody>
          <a:bodyPr/>
          <a:lstStyle/>
          <a:p>
            <a:r>
              <a:rPr lang="en-US" dirty="0"/>
              <a:t>Two primary functions:</a:t>
            </a:r>
          </a:p>
          <a:p>
            <a:pPr lvl="1"/>
            <a:r>
              <a:rPr lang="en-US" dirty="0" err="1"/>
              <a:t>getmodulebase</a:t>
            </a:r>
            <a:r>
              <a:rPr lang="en-US" dirty="0"/>
              <a:t>: finds DLL base address by walking PEB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getapiaddress</a:t>
            </a:r>
            <a:r>
              <a:rPr lang="en-US" dirty="0"/>
              <a:t>: resolves a series of hashes to function pointers by walking export table of PE file</a:t>
            </a:r>
          </a:p>
          <a:p>
            <a:pPr lvl="1"/>
            <a:endParaRPr lang="en-US" dirty="0"/>
          </a:p>
          <a:p>
            <a:r>
              <a:rPr lang="en-US" dirty="0"/>
              <a:t>After this code function table will be populated and available</a:t>
            </a:r>
          </a:p>
        </p:txBody>
      </p:sp>
      <p:pic>
        <p:nvPicPr>
          <p:cNvPr id="5" name="Picture 4" title="Example shellcode to resolve image base and walk PE export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7167" y="1825625"/>
            <a:ext cx="4515932" cy="378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921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MSDN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documentation to determine how to setup your API calls</a:t>
            </a:r>
          </a:p>
        </p:txBody>
      </p:sp>
      <p:pic>
        <p:nvPicPr>
          <p:cNvPr id="5" name="Picture 4" title="MSDN Definition of MessageBox AP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67" y="2854779"/>
            <a:ext cx="4888644" cy="2472418"/>
          </a:xfrm>
          <a:prstGeom prst="rect">
            <a:avLst/>
          </a:prstGeom>
        </p:spPr>
      </p:pic>
      <p:pic>
        <p:nvPicPr>
          <p:cNvPr id="6" name="Picture 5" title="MSDN Definition of Exit API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020" y="2704419"/>
            <a:ext cx="3355522" cy="308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43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pPr eaLnBrk="1" hangingPunct="1"/>
            <a:r>
              <a:rPr lang="en-US" dirty="0"/>
              <a:t>Learning Outcomes</a:t>
            </a:r>
          </a:p>
        </p:txBody>
      </p:sp>
      <p:sp>
        <p:nvSpPr>
          <p:cNvPr id="143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Arial" charset="0"/>
              <a:buNone/>
            </a:pPr>
            <a:r>
              <a:rPr lang="en-US" dirty="0"/>
              <a:t>Upon completion of this lesson, students will be able to: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 dirty="0"/>
              <a:t>Define the following terms: zero-day and system calls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/>
              <a:t>Demonstrate the ability to analyze shellcode to determine functionality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Shellcode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forget calling conventions used</a:t>
            </a:r>
          </a:p>
          <a:p>
            <a:endParaRPr lang="en-US" dirty="0"/>
          </a:p>
          <a:p>
            <a:r>
              <a:rPr lang="en-US" dirty="0"/>
              <a:t>Craft your stack and make the call</a:t>
            </a:r>
          </a:p>
          <a:p>
            <a:pPr lvl="1"/>
            <a:r>
              <a:rPr lang="en-US" dirty="0"/>
              <a:t>Find the function pointer in your function table</a:t>
            </a:r>
          </a:p>
        </p:txBody>
      </p:sp>
      <p:pic>
        <p:nvPicPr>
          <p:cNvPr id="4" name="Picture 3" title="Calling an API after resolving the addres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634" y="1972866"/>
            <a:ext cx="2911248" cy="375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891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/>
              <a:t>Upon completion of this lesson, students will be able to: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 dirty="0"/>
              <a:t>Define the following terms: zero-day and system calls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 dirty="0"/>
              <a:t>Demonstrate the ability to analyze shellcode to determine functionality 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636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Vulnerability: A flaw in a program that allows an attacker to utilize it in a way other than intended by the developers.</a:t>
            </a:r>
          </a:p>
          <a:p>
            <a:endParaRPr lang="en-US" dirty="0"/>
          </a:p>
          <a:p>
            <a:r>
              <a:rPr lang="en-US" dirty="0"/>
              <a:t>Exploit (verb): To take advantage of a vulnerability and achieve results in program behavior other than those intended.</a:t>
            </a:r>
          </a:p>
          <a:p>
            <a:endParaRPr lang="en-US" dirty="0"/>
          </a:p>
          <a:p>
            <a:r>
              <a:rPr lang="en-US" dirty="0"/>
              <a:t>Exploit (noun): Tools, instructions (code) used to take advantage of a vulnerability.</a:t>
            </a:r>
          </a:p>
          <a:p>
            <a:endParaRPr lang="en-US" dirty="0"/>
          </a:p>
          <a:p>
            <a:r>
              <a:rPr lang="en-US" dirty="0"/>
              <a:t>Zero-day (0 day): A vulnerability that has not yet been publicly disclosed.</a:t>
            </a:r>
          </a:p>
        </p:txBody>
      </p:sp>
    </p:spTree>
    <p:extLst>
      <p:ext uri="{BB962C8B-B14F-4D97-AF65-F5344CB8AC3E}">
        <p14:creationId xmlns:p14="http://schemas.microsoft.com/office/powerpoint/2010/main" val="1696399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(instructions/data in binary form) that is injected into a target process and executed</a:t>
            </a:r>
          </a:p>
          <a:p>
            <a:pPr lvl="1"/>
            <a:r>
              <a:rPr lang="en-US" dirty="0"/>
              <a:t>Generally written in assembly - converted to hexadecimal opcodes</a:t>
            </a:r>
          </a:p>
          <a:p>
            <a:pPr lvl="1"/>
            <a:r>
              <a:rPr lang="en-US" dirty="0"/>
              <a:t>Several frameworks (MSFVENOM) and repositories exist for generating shellcode</a:t>
            </a:r>
          </a:p>
          <a:p>
            <a:pPr lvl="1"/>
            <a:endParaRPr lang="en-US" dirty="0"/>
          </a:p>
          <a:p>
            <a:r>
              <a:rPr lang="en-US" dirty="0"/>
              <a:t>Shellcode does not go through normal process of loading by the OS</a:t>
            </a:r>
          </a:p>
          <a:p>
            <a:pPr lvl="1"/>
            <a:r>
              <a:rPr lang="en-US" dirty="0"/>
              <a:t>This makes it more difficult to write</a:t>
            </a:r>
          </a:p>
          <a:p>
            <a:pPr lvl="1"/>
            <a:endParaRPr lang="en-US" dirty="0"/>
          </a:p>
          <a:p>
            <a:r>
              <a:rPr lang="en-US" dirty="0"/>
              <a:t>Term originates from original purpose - to get a (root) shell</a:t>
            </a:r>
          </a:p>
        </p:txBody>
      </p:sp>
    </p:spTree>
    <p:extLst>
      <p:ext uri="{BB962C8B-B14F-4D97-AF65-F5344CB8AC3E}">
        <p14:creationId xmlns:p14="http://schemas.microsoft.com/office/powerpoint/2010/main" val="3798501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Writing shellcode will differ based on target platform</a:t>
            </a:r>
          </a:p>
          <a:p>
            <a:pPr lvl="1"/>
            <a:r>
              <a:rPr lang="en-US" dirty="0"/>
              <a:t>We’ll focus on Windows and Linux</a:t>
            </a:r>
          </a:p>
          <a:p>
            <a:pPr lvl="1"/>
            <a:endParaRPr lang="en-US" dirty="0"/>
          </a:p>
          <a:p>
            <a:r>
              <a:rPr lang="en-US" dirty="0"/>
              <a:t>System Calls (</a:t>
            </a:r>
            <a:r>
              <a:rPr lang="en-US" dirty="0" err="1"/>
              <a:t>syscalls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Allow for interaction between user-mode processes and the kernel</a:t>
            </a:r>
          </a:p>
          <a:p>
            <a:pPr lvl="1"/>
            <a:r>
              <a:rPr lang="en-US" dirty="0"/>
              <a:t>This allows for such activity as:</a:t>
            </a:r>
          </a:p>
          <a:p>
            <a:pPr lvl="2"/>
            <a:r>
              <a:rPr lang="en-US" dirty="0"/>
              <a:t>getting input, exiting a process, creating a process, reading/writing files, et cetera</a:t>
            </a:r>
          </a:p>
          <a:p>
            <a:pPr lvl="1"/>
            <a:r>
              <a:rPr lang="en-US" dirty="0"/>
              <a:t>To make a system call, an </a:t>
            </a:r>
            <a:r>
              <a:rPr lang="en-US" i="1" dirty="0"/>
              <a:t>access exception</a:t>
            </a:r>
            <a:r>
              <a:rPr lang="en-US" dirty="0"/>
              <a:t> is generated</a:t>
            </a:r>
          </a:p>
          <a:p>
            <a:pPr lvl="2"/>
            <a:r>
              <a:rPr lang="en-US" dirty="0"/>
              <a:t>Prevents user-mode program from directly accessing kernel memory space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12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System Calls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primary methods: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 err="1"/>
              <a:t>libc</a:t>
            </a:r>
            <a:r>
              <a:rPr lang="en-US" dirty="0"/>
              <a:t>  - wraps </a:t>
            </a:r>
            <a:r>
              <a:rPr lang="en-US" dirty="0" err="1"/>
              <a:t>syscalls</a:t>
            </a:r>
            <a:r>
              <a:rPr lang="en-US" dirty="0"/>
              <a:t>. Wrapper allows for modularity, if underlying </a:t>
            </a:r>
            <a:r>
              <a:rPr lang="en-US" dirty="0" err="1"/>
              <a:t>syscall</a:t>
            </a:r>
            <a:r>
              <a:rPr lang="en-US" dirty="0"/>
              <a:t> changes the code calling the wrapper likely won’t have to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Directly in assembly. </a:t>
            </a:r>
          </a:p>
          <a:p>
            <a:pPr lvl="1"/>
            <a:endParaRPr lang="en-US" dirty="0"/>
          </a:p>
          <a:p>
            <a:r>
              <a:rPr lang="en-US" dirty="0"/>
              <a:t>Linux uses </a:t>
            </a:r>
            <a:r>
              <a:rPr lang="en-US" i="1" dirty="0" err="1"/>
              <a:t>fastcall</a:t>
            </a:r>
            <a:r>
              <a:rPr lang="en-US" i="1" dirty="0"/>
              <a:t> </a:t>
            </a:r>
            <a:r>
              <a:rPr lang="en-US" dirty="0"/>
              <a:t>calling convention for </a:t>
            </a:r>
            <a:r>
              <a:rPr lang="en-US" dirty="0" err="1"/>
              <a:t>syscalls</a:t>
            </a:r>
            <a:endParaRPr lang="en-US" dirty="0"/>
          </a:p>
          <a:p>
            <a:pPr lvl="1"/>
            <a:r>
              <a:rPr lang="en-US" dirty="0"/>
              <a:t>Load registers with appropriate values</a:t>
            </a:r>
          </a:p>
          <a:p>
            <a:pPr lvl="1"/>
            <a:r>
              <a:rPr lang="en-US" dirty="0"/>
              <a:t>Use instruction </a:t>
            </a:r>
            <a:r>
              <a:rPr lang="en-US" i="1" dirty="0" err="1"/>
              <a:t>int</a:t>
            </a:r>
            <a:r>
              <a:rPr lang="en-US" i="1" dirty="0"/>
              <a:t> 0x80</a:t>
            </a:r>
          </a:p>
          <a:p>
            <a:pPr lvl="1"/>
            <a:endParaRPr lang="en-US" i="1" dirty="0"/>
          </a:p>
          <a:p>
            <a:r>
              <a:rPr lang="en-US" i="1" dirty="0"/>
              <a:t>0x80 </a:t>
            </a:r>
            <a:r>
              <a:rPr lang="en-US" dirty="0"/>
              <a:t>causes a software interrupt, CPU switches to kernel mode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076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System Calls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 for making a </a:t>
            </a:r>
            <a:r>
              <a:rPr lang="en-US" dirty="0" err="1"/>
              <a:t>syscall</a:t>
            </a:r>
            <a:r>
              <a:rPr lang="en-US" dirty="0"/>
              <a:t>: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 err="1"/>
              <a:t>Syscall</a:t>
            </a:r>
            <a:r>
              <a:rPr lang="en-US" dirty="0"/>
              <a:t> number is placed in EAX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Arguments placed in other registers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Instruction </a:t>
            </a:r>
            <a:r>
              <a:rPr lang="en-US" i="1" dirty="0" err="1"/>
              <a:t>int</a:t>
            </a:r>
            <a:r>
              <a:rPr lang="en-US" i="1" dirty="0"/>
              <a:t> 0x80</a:t>
            </a:r>
            <a:r>
              <a:rPr lang="en-US" dirty="0"/>
              <a:t> is executed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 err="1"/>
              <a:t>Syscall</a:t>
            </a:r>
            <a:r>
              <a:rPr lang="en-US" dirty="0"/>
              <a:t> is executed</a:t>
            </a:r>
          </a:p>
        </p:txBody>
      </p:sp>
      <p:pic>
        <p:nvPicPr>
          <p:cNvPr id="5" name="Picture 4" title="C Programming Calling Exi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26" y="1844044"/>
            <a:ext cx="2284553" cy="1719761"/>
          </a:xfrm>
          <a:prstGeom prst="rect">
            <a:avLst/>
          </a:prstGeom>
        </p:spPr>
      </p:pic>
      <p:pic>
        <p:nvPicPr>
          <p:cNvPr id="6" name="Picture 5" title="Disassembly of Exit call to highlight system cal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9191" y="4103136"/>
            <a:ext cx="5335361" cy="1572697"/>
          </a:xfrm>
          <a:prstGeom prst="rect">
            <a:avLst/>
          </a:prstGeom>
        </p:spPr>
      </p:pic>
      <p:cxnSp>
        <p:nvCxnSpPr>
          <p:cNvPr id="8" name="Straight Arrow Connector 7" title="Transition between source code and disassembly"/>
          <p:cNvCxnSpPr/>
          <p:nvPr/>
        </p:nvCxnSpPr>
        <p:spPr>
          <a:xfrm>
            <a:off x="5981218" y="3201124"/>
            <a:ext cx="0" cy="800809"/>
          </a:xfrm>
          <a:prstGeom prst="straightConnector1">
            <a:avLst/>
          </a:prstGeom>
          <a:ln w="666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232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Shellcode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an assembler such as NASM</a:t>
            </a:r>
          </a:p>
          <a:p>
            <a:pPr lvl="1"/>
            <a:r>
              <a:rPr lang="en-US" dirty="0"/>
              <a:t>&gt; </a:t>
            </a:r>
            <a:r>
              <a:rPr lang="en-US" dirty="0" err="1"/>
              <a:t>nasm</a:t>
            </a:r>
            <a:r>
              <a:rPr lang="en-US" dirty="0"/>
              <a:t> </a:t>
            </a:r>
            <a:r>
              <a:rPr lang="en-US" dirty="0" err="1"/>
              <a:t>shellcode.asm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This generates raw binary instructions</a:t>
            </a:r>
          </a:p>
          <a:p>
            <a:pPr lvl="1"/>
            <a:r>
              <a:rPr lang="en-US" i="1" dirty="0"/>
              <a:t>bits 32 </a:t>
            </a:r>
            <a:r>
              <a:rPr lang="en-US" dirty="0"/>
              <a:t>instructs NASM to use 32 bit instructions</a:t>
            </a:r>
          </a:p>
          <a:p>
            <a:pPr lvl="1"/>
            <a:endParaRPr lang="en-US" i="1" dirty="0"/>
          </a:p>
        </p:txBody>
      </p:sp>
      <p:pic>
        <p:nvPicPr>
          <p:cNvPr id="4" name="Picture 3" title="System call example in assembl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392" y="2226469"/>
            <a:ext cx="2432958" cy="303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72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Shellcode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Convert binary data into hex values</a:t>
            </a:r>
          </a:p>
          <a:p>
            <a:pPr lvl="1"/>
            <a:r>
              <a:rPr lang="en-US" dirty="0"/>
              <a:t>Will use Perl script from </a:t>
            </a:r>
            <a:r>
              <a:rPr lang="en-US" dirty="0" err="1"/>
              <a:t>Corelan.de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title="Using Perl script to convert binary machine code to char arra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861" y="3152776"/>
            <a:ext cx="6907666" cy="218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664747"/>
      </p:ext>
    </p:extLst>
  </p:cSld>
  <p:clrMapOvr>
    <a:masterClrMapping/>
  </p:clrMapOvr>
</p:sld>
</file>

<file path=ppt/theme/theme1.xml><?xml version="1.0" encoding="utf-8"?>
<a:theme xmlns:a="http://schemas.openxmlformats.org/drawingml/2006/main" name="PP_C5Modules_CC_License_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_C5Modules_CC_License_standard" id="{F0FA9D47-06A1-4F86-A3DE-945BA88B3B0E}" vid="{A7340899-09C2-4C21-8394-A4D30A56A3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C5 Modules</Template>
  <TotalTime>2296</TotalTime>
  <Words>992</Words>
  <Application>Microsoft Macintosh PowerPoint</Application>
  <PresentationFormat>On-screen Show (4:3)</PresentationFormat>
  <Paragraphs>141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PP_C5Modules_CC_License_standard</vt:lpstr>
      <vt:lpstr>  Shellcode</vt:lpstr>
      <vt:lpstr>Learning Outcomes</vt:lpstr>
      <vt:lpstr>Terms</vt:lpstr>
      <vt:lpstr>Shellcode</vt:lpstr>
      <vt:lpstr>Shellcode</vt:lpstr>
      <vt:lpstr>Linux System Calls</vt:lpstr>
      <vt:lpstr>Linux System Calls</vt:lpstr>
      <vt:lpstr>Creating Shellcode</vt:lpstr>
      <vt:lpstr>Creating Shellcode</vt:lpstr>
      <vt:lpstr>Testing Shellcode</vt:lpstr>
      <vt:lpstr>Tracing Shellcode</vt:lpstr>
      <vt:lpstr>Problems</vt:lpstr>
      <vt:lpstr>Problems</vt:lpstr>
      <vt:lpstr>Windows Shellcode</vt:lpstr>
      <vt:lpstr>Windows API</vt:lpstr>
      <vt:lpstr>Creating Shellcode</vt:lpstr>
      <vt:lpstr>Creating Shellcode</vt:lpstr>
      <vt:lpstr>Creating Shellcode</vt:lpstr>
      <vt:lpstr>MSDN</vt:lpstr>
      <vt:lpstr>Creating Shellcode</vt:lpstr>
      <vt:lpstr>Summary</vt:lpstr>
    </vt:vector>
  </TitlesOfParts>
  <Company>University of California at Davis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Bishop</dc:creator>
  <cp:lastModifiedBy>Demott, Jared</cp:lastModifiedBy>
  <cp:revision>224</cp:revision>
  <cp:lastPrinted>2016-07-18T16:40:10Z</cp:lastPrinted>
  <dcterms:created xsi:type="dcterms:W3CDTF">2016-07-03T20:12:42Z</dcterms:created>
  <dcterms:modified xsi:type="dcterms:W3CDTF">2018-05-29T13:14:55Z</dcterms:modified>
</cp:coreProperties>
</file>